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theme/theme4.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5.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6.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5.xml" ContentType="application/vnd.openxmlformats-officedocument.theme+xml"/>
  <Override PartName="/ppt/slideLayouts/slideLayout5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8.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3.xml" ContentType="application/vnd.openxmlformats-officedocument.theme+xml"/>
  <Override PartName="/ppt/slideLayouts/slideLayout7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0.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3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42.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43.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44.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45.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46.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47.xml" ContentType="application/vnd.openxmlformats-officedocument.theme+xml"/>
  <Override PartName="/ppt/tags/tag1.xml" ContentType="application/vnd.openxmlformats-officedocument.presentationml.tags+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48.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49.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50.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51.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52.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53.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54.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55.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56.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57.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58.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59.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86" r:id="rId44"/>
    <p:sldMasterId id="2147484194" r:id="rId45"/>
    <p:sldMasterId id="2147484222" r:id="rId46"/>
    <p:sldMasterId id="2147484232" r:id="rId47"/>
    <p:sldMasterId id="2147484242" r:id="rId48"/>
    <p:sldMasterId id="2147484255" r:id="rId49"/>
    <p:sldMasterId id="2147484261" r:id="rId50"/>
    <p:sldMasterId id="2147484274" r:id="rId51"/>
    <p:sldMasterId id="2147484280" r:id="rId52"/>
    <p:sldMasterId id="2147484288" r:id="rId53"/>
    <p:sldMasterId id="2147484307" r:id="rId54"/>
    <p:sldMasterId id="2147484313" r:id="rId55"/>
    <p:sldMasterId id="2147484317" r:id="rId56"/>
    <p:sldMasterId id="2147484326" r:id="rId57"/>
    <p:sldMasterId id="2147484332" r:id="rId58"/>
    <p:sldMasterId id="2147484336" r:id="rId59"/>
  </p:sldMasterIdLst>
  <p:notesMasterIdLst>
    <p:notesMasterId r:id="rId64"/>
  </p:notesMasterIdLst>
  <p:handoutMasterIdLst>
    <p:handoutMasterId r:id="rId65"/>
  </p:handoutMasterIdLst>
  <p:sldIdLst>
    <p:sldId id="970" r:id="rId60"/>
    <p:sldId id="1096" r:id="rId61"/>
    <p:sldId id="1108" r:id="rId62"/>
    <p:sldId id="1109" r:id="rId63"/>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CCECFF"/>
    <a:srgbClr val="FF00FF"/>
    <a:srgbClr val="BEE396"/>
    <a:srgbClr val="FFAE0D"/>
    <a:srgbClr val="99CCFF"/>
    <a:srgbClr val="CCFF99"/>
    <a:srgbClr val="6699FF"/>
    <a:srgbClr val="9900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51" autoAdjust="0"/>
    <p:restoredTop sz="94095" autoAdjust="0"/>
  </p:normalViewPr>
  <p:slideViewPr>
    <p:cSldViewPr showGuides="1">
      <p:cViewPr varScale="1">
        <p:scale>
          <a:sx n="112" d="100"/>
          <a:sy n="112" d="100"/>
        </p:scale>
        <p:origin x="200" y="52"/>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4.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slide" Target="slides/slide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Master" Target="slideMasters/slideMaster5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Master" Target="slideMasters/slideMaster59.xml"/><Relationship Id="rId67" Type="http://schemas.openxmlformats.org/officeDocument/2006/relationships/presProps" Target="presProp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 Target="slides/slide3.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1.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2019/4/25</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2019/4/25</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2</a:t>
            </a:fld>
            <a:endParaRPr lang="en-US" altLang="zh-CN">
              <a:solidFill>
                <a:srgbClr val="000000"/>
              </a:solidFill>
            </a:endParaRPr>
          </a:p>
        </p:txBody>
      </p:sp>
    </p:spTree>
    <p:extLst>
      <p:ext uri="{BB962C8B-B14F-4D97-AF65-F5344CB8AC3E}">
        <p14:creationId xmlns:p14="http://schemas.microsoft.com/office/powerpoint/2010/main" val="537096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3</a:t>
            </a:fld>
            <a:endParaRPr lang="en-US" altLang="zh-CN">
              <a:solidFill>
                <a:srgbClr val="000000"/>
              </a:solidFill>
            </a:endParaRPr>
          </a:p>
        </p:txBody>
      </p:sp>
    </p:spTree>
    <p:extLst>
      <p:ext uri="{BB962C8B-B14F-4D97-AF65-F5344CB8AC3E}">
        <p14:creationId xmlns:p14="http://schemas.microsoft.com/office/powerpoint/2010/main" val="3547925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4</a:t>
            </a:fld>
            <a:endParaRPr lang="en-US" altLang="zh-CN">
              <a:solidFill>
                <a:srgbClr val="000000"/>
              </a:solidFill>
            </a:endParaRPr>
          </a:p>
        </p:txBody>
      </p:sp>
    </p:spTree>
    <p:extLst>
      <p:ext uri="{BB962C8B-B14F-4D97-AF65-F5344CB8AC3E}">
        <p14:creationId xmlns:p14="http://schemas.microsoft.com/office/powerpoint/2010/main" val="7147083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15.png" TargetMode="External"/><Relationship Id="rId2" Type="http://schemas.openxmlformats.org/officeDocument/2006/relationships/image" Target="../media/image30.png"/><Relationship Id="rId1" Type="http://schemas.openxmlformats.org/officeDocument/2006/relationships/slideMaster" Target="../slideMasters/slideMaster44.xml"/><Relationship Id="rId4" Type="http://schemas.openxmlformats.org/officeDocument/2006/relationships/image" Target="../media/image3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7.xml"/></Relationships>
</file>

<file path=ppt/slideLayouts/_rels/slideLayout258.xml.rels><?xml version="1.0" encoding="UTF-8" standalone="yes"?>
<Relationships xmlns="http://schemas.openxmlformats.org/package/2006/relationships"><Relationship Id="rId2" Type="http://schemas.openxmlformats.org/officeDocument/2006/relationships/slideMaster" Target="../slideMasters/slideMaster47.xml"/><Relationship Id="rId1" Type="http://schemas.openxmlformats.org/officeDocument/2006/relationships/tags" Target="../tags/tag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Master" Target="../slideMasters/slideMaster4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p:transition>
    <p:cover dir="d"/>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p:transition>
    <p:cover dir="d"/>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4/25/2019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2019/4/25</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p:transition advClick="0"/>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2019/4/25</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p:transition advClick="0" advTm="8000">
    <p:fade thruBlk="1"/>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p:transition advClick="0" advTm="8000">
    <p:fade thruBlk="1"/>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p:transition>
    <p:cover dir="d"/>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647738845"/>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1730064995"/>
      </p:ext>
    </p:extLst>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tx">
  <p:cSld name="标题与副标题">
    <p:spTree>
      <p:nvGrpSpPr>
        <p:cNvPr id="1" name=""/>
        <p:cNvGrpSpPr/>
        <p:nvPr/>
      </p:nvGrpSpPr>
      <p:grpSpPr>
        <a:xfrm>
          <a:off x="0" y="0"/>
          <a:ext cx="0" cy="0"/>
          <a:chOff x="0" y="0"/>
          <a:chExt cx="0" cy="0"/>
        </a:xfrm>
      </p:grpSpPr>
      <p:sp>
        <p:nvSpPr>
          <p:cNvPr id="2" name="矩形 4"/>
          <p:cNvSpPr/>
          <p:nvPr/>
        </p:nvSpPr>
        <p:spPr>
          <a:xfrm>
            <a:off x="1591" y="6345"/>
            <a:ext cx="12190413" cy="6851654"/>
          </a:xfrm>
          <a:prstGeom prst="rect">
            <a:avLst/>
          </a:prstGeom>
          <a:blipFill>
            <a:blip r:embed="rId2" r:link="rId3" cstate="screen">
              <a:alphaModFix/>
            </a:blip>
            <a:stretch>
              <a:fillRect/>
            </a:stretch>
          </a:blipFill>
          <a:ln>
            <a:noFill/>
            <a:prstDash val="solid"/>
          </a:ln>
        </p:spPr>
        <p:txBody>
          <a:bodyPr vert="horz" wrap="square" lIns="91416" tIns="45708" rIns="91416" bIns="45708" anchor="ctr" anchorCtr="1" compatLnSpc="1"/>
          <a:lstStyle/>
          <a:p>
            <a:pPr algn="ctr" fontAlgn="auto">
              <a:spcBef>
                <a:spcPts val="0"/>
              </a:spcBef>
              <a:spcAft>
                <a:spcPts val="0"/>
              </a:spcAft>
              <a:buClr>
                <a:srgbClr val="CC9900"/>
              </a:buClr>
              <a:buSzPct val="100000"/>
              <a:buFont typeface="Wingdings" pitchFamily="48"/>
              <a:buChar char="n"/>
              <a:defRPr sz="1800" b="0" i="0" u="none" strike="noStrike" kern="0" cap="none" spc="0" baseline="0">
                <a:solidFill>
                  <a:srgbClr val="000000"/>
                </a:solidFill>
                <a:uFillTx/>
              </a:defRPr>
            </a:pPr>
            <a:endParaRPr lang="en-US" sz="1799" kern="0">
              <a:solidFill>
                <a:srgbClr val="FFFFFF"/>
              </a:solidFill>
              <a:latin typeface="FrutigerNext LT Medium"/>
              <a:ea typeface="华文细黑"/>
              <a:cs typeface="宋体"/>
            </a:endParaRPr>
          </a:p>
        </p:txBody>
      </p:sp>
      <p:pic>
        <p:nvPicPr>
          <p:cNvPr id="3" name="Picture 87" descr="图片3副本"/>
          <p:cNvPicPr>
            <a:picLocks noChangeAspect="1"/>
          </p:cNvPicPr>
          <p:nvPr/>
        </p:nvPicPr>
        <p:blipFill>
          <a:blip r:embed="rId4" cstate="screen"/>
          <a:srcRect/>
          <a:stretch>
            <a:fillRect/>
          </a:stretch>
        </p:blipFill>
        <p:spPr>
          <a:xfrm>
            <a:off x="10179577" y="6386518"/>
            <a:ext cx="1295066" cy="307979"/>
          </a:xfrm>
          <a:prstGeom prst="rect">
            <a:avLst/>
          </a:prstGeom>
          <a:noFill/>
          <a:ln>
            <a:noFill/>
          </a:ln>
        </p:spPr>
      </p:pic>
    </p:spTree>
    <p:extLst>
      <p:ext uri="{BB962C8B-B14F-4D97-AF65-F5344CB8AC3E}">
        <p14:creationId xmlns:p14="http://schemas.microsoft.com/office/powerpoint/2010/main" val="3128990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990214993"/>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p:transition>
    <p:fade thruBlk="1"/>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p:transition>
    <p:fade thruBlk="1"/>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p:transition>
    <p:fade thruBlk="1"/>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p:transition>
    <p:fade thruBlk="1"/>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p:transition>
    <p:fade thruBlk="1"/>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p:transition>
    <p:fade thruBlk="1"/>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p:transition>
    <p:fade thruBlk="1"/>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p:transition>
    <p:fade thruBlk="1"/>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p:transition>
    <p:fade thruBlk="1"/>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p:transition>
    <p:fade thruBlk="1"/>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p:transition>
    <p:fade thruBlk="1"/>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2019/4/25</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2019/4/25</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p:transition spd="slow">
    <p:push dir="u"/>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p:transition advClick="0"/>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p:transition advClick="0" advTm="8000">
    <p:fade thruBlk="1"/>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p:transition advClick="0" advTm="8000">
    <p:fade thruBlk="1"/>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p:transition>
    <p:fade thruBlk="1"/>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p:transition>
    <p:fade thruBlk="1"/>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p:transition>
    <p:fade thruBlk="1"/>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p:transition>
    <p:fade thruBlk="1"/>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p:transition>
    <p:fade thruBlk="1"/>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p:transition>
    <p:fade thruBlk="1"/>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p:transition>
    <p:fade thruBlk="1"/>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p:transition>
    <p:fade thruBlk="1"/>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p:transition>
    <p:fade thruBlk="1"/>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p:transition>
    <p:fade thruBlk="1"/>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p:transition>
    <p:fade thruBlk="1"/>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p:transition advClick="0" advTm="8000">
    <p:fade thruBlk="1"/>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p:transition advClick="0" advTm="8000">
    <p:fade thruBlk="1"/>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2019/4/25</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p:transition>
    <p:cu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p:transition>
    <p:cover dir="d"/>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p:transition advClick="0" advTm="8000">
    <p:wipe dir="d"/>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p:transition advClick="0" advTm="8000">
    <p:wipe dir="d"/>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p:transition advClick="0" advTm="8000">
    <p:wipe dir="d"/>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p:transition advClick="0" advTm="8000">
    <p:wipe dir="d"/>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p:transition advClick="0" advTm="8000">
    <p:fade thruBlk="1"/>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p:transition advClick="0" advTm="8000">
    <p:fade thruBlk="1"/>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p:transition>
    <p:cover dir="d"/>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p:transition>
    <p:cover dir="d"/>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p:transition advClick="0" advTm="8000">
    <p:fade thruBlk="1"/>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p:transition advClick="0" advTm="8000">
    <p:fade thruBlk="1"/>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p:transition advClick="0" advTm="8000">
    <p:fade thruBlk="1"/>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p:transition advClick="0" advTm="8000">
    <p:fade thruBlk="1"/>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p:transition spd="med">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p:transition>
    <p:fade thruBlk="1"/>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p:transition advClick="0" advTm="8000">
    <p:fade thruBlk="1"/>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p:transition advClick="0" advTm="8000">
    <p:fade thruBlk="1"/>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4/25/2019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p:transition spd="med">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p:transition advClick="0" advTm="8000">
    <p:fade thruBlk="1"/>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p:transition advClick="0" advTm="8000">
    <p:fade thruBlk="1"/>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p:transition advClick="0" advTm="8000">
    <p:fade thruBlk="1"/>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p:transition advClick="0" advTm="8000">
    <p:fade thruBlk="1"/>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p:transition spd="med">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p:transition>
    <p:cover dir="d"/>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p:transition>
    <p:cover dir="d"/>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lc="http://schemas.openxmlformats.org/drawingml/2006/lockedCanvas" xmlns="" xmlns:a14="http://schemas.microsoft.com/office/drawing/2010/main">
                <a:solidFill>
                  <a:schemeClr val="accent1"/>
                </a:solidFill>
              </a14:hiddenFill>
            </a:ext>
            <a:ext uri="{91240B29-F687-4f45-9708-019B960494DF}">
              <a14:hiddenLine xmlns:lc="http://schemas.openxmlformats.org/drawingml/2006/lockedCanvas" xmlns="" xmlns:a14="http://schemas.microsoft.com/office/drawing/2010/main" w="9525">
                <a:solidFill>
                  <a:schemeClr val="tx1"/>
                </a:solidFill>
                <a:miter lim="800000"/>
                <a:headEnd/>
                <a:tailEnd/>
              </a14:hiddenLine>
            </a:ext>
            <a:ext uri="{AF507438-7753-43e0-B8FC-AC1667EBCBE1}">
              <a14:hiddenEffects xmlns:lc="http://schemas.openxmlformats.org/drawingml/2006/lockedCanvas" xmlns="" xmlns:a14="http://schemas.microsoft.com/office/drawing/2010/main">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2019/4/25</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2019/4/25</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4/25/2019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4/25/2019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p:transition advClick="0"/>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p:transition advClick="0" advTm="8000">
    <p:fade thruBlk="1"/>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p:transition>
    <p:cover dir="d"/>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p:transition>
    <p:cover dir="d"/>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p:timing>
    <p:tnLst>
      <p:par>
        <p:cTn id="1" dur="indefinite" restart="never" nodeType="tmRoot"/>
      </p:par>
    </p:tnLst>
  </p:timing>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25/04/2019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25/04/2019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25/04/2019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25/04/2019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25/04/2019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25/04/2019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25/04/2019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25/04/2019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25/04/2019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25/04/2019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25/04/2019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25/04/2019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0.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8.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17.png"/><Relationship Id="rId2" Type="http://schemas.openxmlformats.org/officeDocument/2006/relationships/slideLayout" Target="../slideLayouts/slideLayout40.xml"/><Relationship Id="rId16" Type="http://schemas.openxmlformats.org/officeDocument/2006/relationships/theme" Target="../theme/theme15.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4.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image" Target="../media/image15.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5.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image" Target="../media/image21.pn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heme" Target="../theme/theme1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4.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image" Target="../media/image15.png"/><Relationship Id="rId5" Type="http://schemas.openxmlformats.org/officeDocument/2006/relationships/slideLayout" Target="../slideLayouts/slideLayout79.xml"/><Relationship Id="rId10" Type="http://schemas.openxmlformats.org/officeDocument/2006/relationships/image" Target="../media/image22.png"/><Relationship Id="rId4" Type="http://schemas.openxmlformats.org/officeDocument/2006/relationships/slideLayout" Target="../slideLayouts/slideLayout78.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5.xml"/><Relationship Id="rId7" Type="http://schemas.openxmlformats.org/officeDocument/2006/relationships/theme" Target="../theme/theme2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image" Target="../media/image15.png"/><Relationship Id="rId5" Type="http://schemas.openxmlformats.org/officeDocument/2006/relationships/slideLayout" Target="../slideLayouts/slideLayout95.xml"/><Relationship Id="rId10" Type="http://schemas.openxmlformats.org/officeDocument/2006/relationships/image" Target="../media/image22.png"/><Relationship Id="rId4" Type="http://schemas.openxmlformats.org/officeDocument/2006/relationships/slideLayout" Target="../slideLayouts/slideLayout94.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33.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image" Target="../media/image15.png"/><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6.xml"/><Relationship Id="rId7" Type="http://schemas.openxmlformats.org/officeDocument/2006/relationships/image" Target="../media/image10.png"/><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image" Target="../media/image15.png"/><Relationship Id="rId5" Type="http://schemas.openxmlformats.org/officeDocument/2006/relationships/slideLayout" Target="../slideLayouts/slideLayout121.xml"/><Relationship Id="rId10" Type="http://schemas.openxmlformats.org/officeDocument/2006/relationships/image" Target="../media/image21.png"/><Relationship Id="rId4" Type="http://schemas.openxmlformats.org/officeDocument/2006/relationships/slideLayout" Target="../slideLayouts/slideLayout120.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slideLayout" Target="../slideLayouts/slideLayout166.xml"/><Relationship Id="rId47" Type="http://schemas.openxmlformats.org/officeDocument/2006/relationships/slideLayout" Target="../slideLayouts/slideLayout171.xml"/><Relationship Id="rId50" Type="http://schemas.openxmlformats.org/officeDocument/2006/relationships/image" Target="../media/image24.jpeg"/><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9" Type="http://schemas.openxmlformats.org/officeDocument/2006/relationships/slideLayout" Target="../slideLayouts/slideLayout153.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45" Type="http://schemas.openxmlformats.org/officeDocument/2006/relationships/slideLayout" Target="../slideLayouts/slideLayout169.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49" Type="http://schemas.openxmlformats.org/officeDocument/2006/relationships/theme" Target="../theme/theme3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4" Type="http://schemas.openxmlformats.org/officeDocument/2006/relationships/slideLayout" Target="../slideLayouts/slideLayout168.xml"/><Relationship Id="rId52" Type="http://schemas.openxmlformats.org/officeDocument/2006/relationships/image" Target="../media/image25.png"/><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43" Type="http://schemas.openxmlformats.org/officeDocument/2006/relationships/slideLayout" Target="../slideLayouts/slideLayout167.xml"/><Relationship Id="rId48" Type="http://schemas.openxmlformats.org/officeDocument/2006/relationships/slideLayout" Target="../slideLayouts/slideLayout172.xml"/><Relationship Id="rId8" Type="http://schemas.openxmlformats.org/officeDocument/2006/relationships/slideLayout" Target="../slideLayouts/slideLayout132.xml"/><Relationship Id="rId51" Type="http://schemas.openxmlformats.org/officeDocument/2006/relationships/image" Target="../media/image15.png"/><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 Id="rId46" Type="http://schemas.openxmlformats.org/officeDocument/2006/relationships/slideLayout" Target="../slideLayouts/slideLayout170.xml"/><Relationship Id="rId20" Type="http://schemas.openxmlformats.org/officeDocument/2006/relationships/slideLayout" Target="../slideLayouts/slideLayout144.xml"/><Relationship Id="rId41" Type="http://schemas.openxmlformats.org/officeDocument/2006/relationships/slideLayout" Target="../slideLayouts/slideLayout165.xml"/><Relationship Id="rId1" Type="http://schemas.openxmlformats.org/officeDocument/2006/relationships/slideLayout" Target="../slideLayouts/slideLayout125.xml"/><Relationship Id="rId6" Type="http://schemas.openxmlformats.org/officeDocument/2006/relationships/slideLayout" Target="../slideLayouts/slideLayout130.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theme" Target="../theme/theme39.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image" Target="../media/image18.png"/><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xml"/><Relationship Id="rId4" Type="http://schemas.openxmlformats.org/officeDocument/2006/relationships/image" Target="../media/image4.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heme" Target="../theme/theme40.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image" Target="../media/image18.png"/><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image" Target="../media/image18.png"/><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image" Target="../media/image17.png"/><Relationship Id="rId2" Type="http://schemas.openxmlformats.org/officeDocument/2006/relationships/slideLayout" Target="../slideLayouts/slideLayout198.xml"/><Relationship Id="rId16" Type="http://schemas.openxmlformats.org/officeDocument/2006/relationships/theme" Target="../theme/theme42.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image" Target="../media/image18.png"/><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image" Target="../media/image17.png"/><Relationship Id="rId2" Type="http://schemas.openxmlformats.org/officeDocument/2006/relationships/slideLayout" Target="../slideLayouts/slideLayout213.xml"/><Relationship Id="rId16" Type="http://schemas.openxmlformats.org/officeDocument/2006/relationships/theme" Target="../theme/theme43.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_rels/slideMaster44.xml.rels><?xml version="1.0" encoding="UTF-8" standalone="yes"?>
<Relationships xmlns="http://schemas.openxmlformats.org/package/2006/relationships"><Relationship Id="rId3" Type="http://schemas.openxmlformats.org/officeDocument/2006/relationships/slideLayout" Target="../slideLayouts/slideLayout229.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image" Target="../media/image29.jpeg"/><Relationship Id="rId5" Type="http://schemas.openxmlformats.org/officeDocument/2006/relationships/theme" Target="../theme/theme44.xml"/><Relationship Id="rId4" Type="http://schemas.openxmlformats.org/officeDocument/2006/relationships/slideLayout" Target="../slideLayouts/slideLayout230.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theme" Target="../theme/theme45.xml"/><Relationship Id="rId3" Type="http://schemas.openxmlformats.org/officeDocument/2006/relationships/slideLayout" Target="../slideLayouts/slideLayout233.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2" Type="http://schemas.openxmlformats.org/officeDocument/2006/relationships/slideLayout" Target="../slideLayouts/slideLayout232.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5" Type="http://schemas.openxmlformats.org/officeDocument/2006/relationships/slideLayout" Target="../slideLayouts/slideLayout235.xml"/><Relationship Id="rId15" Type="http://schemas.openxmlformats.org/officeDocument/2006/relationships/image" Target="../media/image15.png"/><Relationship Id="rId10" Type="http://schemas.openxmlformats.org/officeDocument/2006/relationships/slideLayout" Target="../slideLayouts/slideLayout240.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image" Target="../media/image14.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50.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image" Target="../media/image15.png"/><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image" Target="../media/image21.png"/><Relationship Id="rId5" Type="http://schemas.openxmlformats.org/officeDocument/2006/relationships/slideLayout" Target="../slideLayouts/slideLayout247.xml"/><Relationship Id="rId10" Type="http://schemas.openxmlformats.org/officeDocument/2006/relationships/theme" Target="../theme/theme46.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259.xml"/><Relationship Id="rId3" Type="http://schemas.openxmlformats.org/officeDocument/2006/relationships/slideLayout" Target="../slideLayouts/slideLayout254.xml"/><Relationship Id="rId7" Type="http://schemas.openxmlformats.org/officeDocument/2006/relationships/slideLayout" Target="../slideLayouts/slideLayout258.xml"/><Relationship Id="rId2" Type="http://schemas.openxmlformats.org/officeDocument/2006/relationships/slideLayout" Target="../slideLayouts/slideLayout253.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5" Type="http://schemas.openxmlformats.org/officeDocument/2006/relationships/slideLayout" Target="../slideLayouts/slideLayout256.xml"/><Relationship Id="rId10" Type="http://schemas.openxmlformats.org/officeDocument/2006/relationships/image" Target="../media/image32.jpeg"/><Relationship Id="rId4" Type="http://schemas.openxmlformats.org/officeDocument/2006/relationships/slideLayout" Target="../slideLayouts/slideLayout255.xml"/><Relationship Id="rId9"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262.xml"/><Relationship Id="rId7" Type="http://schemas.openxmlformats.org/officeDocument/2006/relationships/theme" Target="../theme/theme48.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5" Type="http://schemas.openxmlformats.org/officeDocument/2006/relationships/slideLayout" Target="../slideLayouts/slideLayout264.xml"/><Relationship Id="rId10" Type="http://schemas.openxmlformats.org/officeDocument/2006/relationships/image" Target="../media/image37.png"/><Relationship Id="rId4" Type="http://schemas.openxmlformats.org/officeDocument/2006/relationships/slideLayout" Target="../slideLayouts/slideLayout263.xml"/><Relationship Id="rId9" Type="http://schemas.openxmlformats.org/officeDocument/2006/relationships/image" Target="../media/image36.jpeg"/></Relationships>
</file>

<file path=ppt/slideMasters/_rels/slideMaster49.xml.rels><?xml version="1.0" encoding="UTF-8" standalone="yes"?>
<Relationships xmlns="http://schemas.openxmlformats.org/package/2006/relationships"><Relationship Id="rId3" Type="http://schemas.openxmlformats.org/officeDocument/2006/relationships/slideLayout" Target="../slideLayouts/slideLayout268.xml"/><Relationship Id="rId7" Type="http://schemas.openxmlformats.org/officeDocument/2006/relationships/image" Target="../media/image15.png"/><Relationship Id="rId2" Type="http://schemas.openxmlformats.org/officeDocument/2006/relationships/slideLayout" Target="../slideLayouts/slideLayout267.xml"/><Relationship Id="rId1" Type="http://schemas.openxmlformats.org/officeDocument/2006/relationships/slideLayout" Target="../slideLayouts/slideLayout266.xml"/><Relationship Id="rId6" Type="http://schemas.openxmlformats.org/officeDocument/2006/relationships/image" Target="../media/image3.png"/><Relationship Id="rId5" Type="http://schemas.openxmlformats.org/officeDocument/2006/relationships/theme" Target="../theme/theme49.xml"/><Relationship Id="rId4" Type="http://schemas.openxmlformats.org/officeDocument/2006/relationships/slideLayout" Target="../slideLayouts/slideLayout26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theme" Target="../theme/theme50.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5" Type="http://schemas.openxmlformats.org/officeDocument/2006/relationships/image" Target="../media/image15.png"/><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image" Target="../media/image14.png"/></Relationships>
</file>

<file path=ppt/slideMasters/_rels/slideMaster51.xml.rels><?xml version="1.0" encoding="UTF-8" standalone="yes"?>
<Relationships xmlns="http://schemas.openxmlformats.org/package/2006/relationships"><Relationship Id="rId3" Type="http://schemas.openxmlformats.org/officeDocument/2006/relationships/slideLayout" Target="../slideLayouts/slideLayout284.xml"/><Relationship Id="rId7" Type="http://schemas.openxmlformats.org/officeDocument/2006/relationships/image" Target="../media/image15.png"/><Relationship Id="rId2" Type="http://schemas.openxmlformats.org/officeDocument/2006/relationships/slideLayout" Target="../slideLayouts/slideLayout283.xml"/><Relationship Id="rId1" Type="http://schemas.openxmlformats.org/officeDocument/2006/relationships/slideLayout" Target="../slideLayouts/slideLayout282.xml"/><Relationship Id="rId6" Type="http://schemas.openxmlformats.org/officeDocument/2006/relationships/image" Target="../media/image3.png"/><Relationship Id="rId5" Type="http://schemas.openxmlformats.org/officeDocument/2006/relationships/theme" Target="../theme/theme51.xml"/><Relationship Id="rId4" Type="http://schemas.openxmlformats.org/officeDocument/2006/relationships/slideLayout" Target="../slideLayouts/slideLayout285.xml"/></Relationships>
</file>

<file path=ppt/slideMasters/_rels/slideMaster5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88.xml"/><Relationship Id="rId7" Type="http://schemas.openxmlformats.org/officeDocument/2006/relationships/theme" Target="../theme/theme52.xml"/><Relationship Id="rId2" Type="http://schemas.openxmlformats.org/officeDocument/2006/relationships/slideLayout" Target="../slideLayouts/slideLayout287.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5" Type="http://schemas.openxmlformats.org/officeDocument/2006/relationships/slideLayout" Target="../slideLayouts/slideLayout290.xml"/><Relationship Id="rId4" Type="http://schemas.openxmlformats.org/officeDocument/2006/relationships/slideLayout" Target="../slideLayouts/slideLayout289.xml"/><Relationship Id="rId9" Type="http://schemas.openxmlformats.org/officeDocument/2006/relationships/image" Target="../media/image15.png"/></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294.xml"/><Relationship Id="rId7" Type="http://schemas.openxmlformats.org/officeDocument/2006/relationships/image" Target="../media/image41.jpeg"/><Relationship Id="rId2" Type="http://schemas.openxmlformats.org/officeDocument/2006/relationships/slideLayout" Target="../slideLayouts/slideLayout293.xml"/><Relationship Id="rId1" Type="http://schemas.openxmlformats.org/officeDocument/2006/relationships/slideLayout" Target="../slideLayouts/slideLayout292.xml"/><Relationship Id="rId6" Type="http://schemas.openxmlformats.org/officeDocument/2006/relationships/image" Target="../media/image40.jpeg"/><Relationship Id="rId5" Type="http://schemas.openxmlformats.org/officeDocument/2006/relationships/theme" Target="../theme/theme53.xml"/><Relationship Id="rId4" Type="http://schemas.openxmlformats.org/officeDocument/2006/relationships/slideLayout" Target="../slideLayouts/slideLayout295.xml"/></Relationships>
</file>

<file path=ppt/slideMasters/_rels/slideMaster54.xml.rels><?xml version="1.0" encoding="UTF-8" standalone="yes"?>
<Relationships xmlns="http://schemas.openxmlformats.org/package/2006/relationships"><Relationship Id="rId3" Type="http://schemas.openxmlformats.org/officeDocument/2006/relationships/slideLayout" Target="../slideLayouts/slideLayout298.xml"/><Relationship Id="rId7" Type="http://schemas.openxmlformats.org/officeDocument/2006/relationships/image" Target="../media/image15.png"/><Relationship Id="rId2" Type="http://schemas.openxmlformats.org/officeDocument/2006/relationships/slideLayout" Target="../slideLayouts/slideLayout297.xml"/><Relationship Id="rId1" Type="http://schemas.openxmlformats.org/officeDocument/2006/relationships/slideLayout" Target="../slideLayouts/slideLayout296.xml"/><Relationship Id="rId6" Type="http://schemas.openxmlformats.org/officeDocument/2006/relationships/image" Target="../media/image3.png"/><Relationship Id="rId5" Type="http://schemas.openxmlformats.org/officeDocument/2006/relationships/theme" Target="../theme/theme54.xml"/><Relationship Id="rId4" Type="http://schemas.openxmlformats.org/officeDocument/2006/relationships/slideLayout" Target="../slideLayouts/slideLayout299.xml"/></Relationships>
</file>

<file path=ppt/slideMasters/_rels/slideMaster55.xml.rels><?xml version="1.0" encoding="UTF-8" standalone="yes"?>
<Relationships xmlns="http://schemas.openxmlformats.org/package/2006/relationships"><Relationship Id="rId3" Type="http://schemas.openxmlformats.org/officeDocument/2006/relationships/theme" Target="../theme/theme55.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4.xml"/><Relationship Id="rId7" Type="http://schemas.openxmlformats.org/officeDocument/2006/relationships/image" Target="../media/image3.png"/><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theme" Target="../theme/theme56.xml"/><Relationship Id="rId5" Type="http://schemas.openxmlformats.org/officeDocument/2006/relationships/slideLayout" Target="../slideLayouts/slideLayout306.xml"/><Relationship Id="rId4" Type="http://schemas.openxmlformats.org/officeDocument/2006/relationships/slideLayout" Target="../slideLayouts/slideLayout305.xml"/></Relationships>
</file>

<file path=ppt/slideMasters/_rels/slideMaster57.xml.rels><?xml version="1.0" encoding="UTF-8" standalone="yes"?>
<Relationships xmlns="http://schemas.openxmlformats.org/package/2006/relationships"><Relationship Id="rId3" Type="http://schemas.openxmlformats.org/officeDocument/2006/relationships/slideLayout" Target="../slideLayouts/slideLayout309.xml"/><Relationship Id="rId7" Type="http://schemas.openxmlformats.org/officeDocument/2006/relationships/image" Target="../media/image15.png"/><Relationship Id="rId2" Type="http://schemas.openxmlformats.org/officeDocument/2006/relationships/slideLayout" Target="../slideLayouts/slideLayout308.xml"/><Relationship Id="rId1" Type="http://schemas.openxmlformats.org/officeDocument/2006/relationships/slideLayout" Target="../slideLayouts/slideLayout307.xml"/><Relationship Id="rId6" Type="http://schemas.openxmlformats.org/officeDocument/2006/relationships/image" Target="../media/image3.png"/><Relationship Id="rId5" Type="http://schemas.openxmlformats.org/officeDocument/2006/relationships/theme" Target="../theme/theme57.xml"/><Relationship Id="rId4" Type="http://schemas.openxmlformats.org/officeDocument/2006/relationships/slideLayout" Target="../slideLayouts/slideLayout310.xml"/></Relationships>
</file>

<file path=ppt/slideMasters/_rels/slideMaster58.xml.rels><?xml version="1.0" encoding="UTF-8" standalone="yes"?>
<Relationships xmlns="http://schemas.openxmlformats.org/package/2006/relationships"><Relationship Id="rId3" Type="http://schemas.openxmlformats.org/officeDocument/2006/relationships/theme" Target="../theme/theme58.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5.xml"/><Relationship Id="rId7" Type="http://schemas.openxmlformats.org/officeDocument/2006/relationships/image" Target="../media/image3.png"/><Relationship Id="rId2" Type="http://schemas.openxmlformats.org/officeDocument/2006/relationships/slideLayout" Target="../slideLayouts/slideLayout314.xml"/><Relationship Id="rId1" Type="http://schemas.openxmlformats.org/officeDocument/2006/relationships/slideLayout" Target="../slideLayouts/slideLayout313.xml"/><Relationship Id="rId6" Type="http://schemas.openxmlformats.org/officeDocument/2006/relationships/theme" Target="../theme/theme59.xml"/><Relationship Id="rId5" Type="http://schemas.openxmlformats.org/officeDocument/2006/relationships/slideLayout" Target="../slideLayouts/slideLayout317.xml"/><Relationship Id="rId4" Type="http://schemas.openxmlformats.org/officeDocument/2006/relationships/slideLayout" Target="../slideLayouts/slideLayout316.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13.png"/><Relationship Id="rId5" Type="http://schemas.openxmlformats.org/officeDocument/2006/relationships/slideLayout" Target="../slideLayouts/slideLayout10.xml"/><Relationship Id="rId10" Type="http://schemas.openxmlformats.org/officeDocument/2006/relationships/theme" Target="../theme/theme7.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5.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25/04/2019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25/04/2019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p:transition advClick="0"/>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88" y="794"/>
            <a:ext cx="12190413" cy="6858000"/>
          </a:xfrm>
          <a:prstGeom prst="rect">
            <a:avLst/>
          </a:prstGeom>
        </p:spPr>
      </p:pic>
      <p:sp>
        <p:nvSpPr>
          <p:cNvPr id="2"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5938" y="908051"/>
            <a:ext cx="11160124" cy="5400678"/>
          </a:xfrm>
          <a:prstGeom prst="rect">
            <a:avLst/>
          </a:prstGeom>
        </p:spPr>
        <p:txBody>
          <a:bodyPr vert="horz" lIns="0" tIns="0" rIns="0" bIns="0" rtlCol="0">
            <a:noAutofit/>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Rectangle 86"/>
          <p:cNvSpPr>
            <a:spLocks noChangeArrowheads="1"/>
          </p:cNvSpPr>
          <p:nvPr userDrawn="1"/>
        </p:nvSpPr>
        <p:spPr bwMode="auto">
          <a:xfrm>
            <a:off x="9797243" y="6352498"/>
            <a:ext cx="328279" cy="426162"/>
          </a:xfrm>
          <a:prstGeom prst="rect">
            <a:avLst/>
          </a:prstGeom>
          <a:noFill/>
          <a:ln w="9525">
            <a:noFill/>
            <a:miter lim="800000"/>
          </a:ln>
        </p:spPr>
        <p:txBody>
          <a:bodyPr lIns="0" tIns="0" rIns="0" bIns="0"/>
          <a:lstStyle/>
          <a:p>
            <a:pPr defTabSz="988112" eaLnBrk="0" fontAlgn="auto" hangingPunct="0">
              <a:lnSpc>
                <a:spcPct val="85000"/>
              </a:lnSpc>
            </a:pPr>
            <a:endParaRPr lang="de-DE" sz="1200">
              <a:solidFill>
                <a:srgbClr val="000000"/>
              </a:solidFill>
              <a:latin typeface="微软雅黑" pitchFamily="34" charset="-122"/>
              <a:ea typeface="微软雅黑" pitchFamily="34" charset="-122"/>
            </a:endParaRPr>
          </a:p>
          <a:p>
            <a:pPr defTabSz="988112" eaLnBrk="0" fontAlgn="auto" hangingPunct="0">
              <a:lnSpc>
                <a:spcPct val="85000"/>
              </a:lnSpc>
            </a:pPr>
            <a:fld id="{E68EC476-442B-4BB7-9603-F1440C241F3D}" type="slidenum">
              <a:rPr lang="de-DE" sz="1000">
                <a:solidFill>
                  <a:srgbClr val="FFFFFF">
                    <a:lumMod val="50000"/>
                  </a:srgbClr>
                </a:solidFill>
                <a:latin typeface="微软雅黑" pitchFamily="34" charset="-122"/>
                <a:ea typeface="微软雅黑" pitchFamily="34" charset="-122"/>
              </a:rPr>
              <a:pPr defTabSz="988112" eaLnBrk="0" fontAlgn="auto" hangingPunct="0">
                <a:lnSpc>
                  <a:spcPct val="85000"/>
                </a:lnSpc>
              </a:pPr>
              <a:t>‹#›</a:t>
            </a:fld>
            <a:endParaRPr lang="en-GB" sz="1200">
              <a:solidFill>
                <a:srgbClr val="FFFFFF">
                  <a:lumMod val="50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35306064"/>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90" r:id="rId3"/>
    <p:sldLayoutId id="2147484191" r:id="rId4"/>
  </p:sldLayoutIdLst>
  <p:transition/>
  <p:txStyles>
    <p:titleStyle>
      <a:lvl1pPr algn="l" defTabSz="914400" rtl="0" eaLnBrk="1" latinLnBrk="0" hangingPunct="1">
        <a:lnSpc>
          <a:spcPct val="90000"/>
        </a:lnSpc>
        <a:spcBef>
          <a:spcPct val="0"/>
        </a:spcBef>
        <a:buNone/>
        <a:defRPr sz="2400" b="1" kern="1200">
          <a:solidFill>
            <a:schemeClr val="tx2"/>
          </a:solidFill>
          <a:latin typeface="微软雅黑" pitchFamily="34" charset="-122"/>
          <a:ea typeface="微软雅黑" pitchFamily="34" charset="-122"/>
          <a:cs typeface="+mj-cs"/>
        </a:defRPr>
      </a:lvl1pPr>
    </p:titleStyle>
    <p:body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56">
          <p15:clr>
            <a:srgbClr val="F26B43"/>
          </p15:clr>
        </p15:guide>
        <p15:guide id="2" orient="horz" pos="2160">
          <p15:clr>
            <a:srgbClr val="F26B43"/>
          </p15:clr>
        </p15:guide>
        <p15:guide id="3" pos="325">
          <p15:clr>
            <a:srgbClr val="F26B43"/>
          </p15:clr>
        </p15:guide>
        <p15:guide id="4" pos="3841">
          <p15:clr>
            <a:srgbClr val="F26B43"/>
          </p15:clr>
        </p15:guide>
        <p15:guide id="5" orient="horz" pos="3974">
          <p15:clr>
            <a:srgbClr val="F26B43"/>
          </p15:clr>
        </p15:guide>
        <p15:guide id="6" orient="horz" pos="164">
          <p15:clr>
            <a:srgbClr val="F26B43"/>
          </p15:clr>
        </p15:guide>
        <p15:guide id="7" orient="horz" pos="504">
          <p15:clr>
            <a:srgbClr val="F26B43"/>
          </p15:clr>
        </p15:guide>
        <p15:guide id="8" orient="horz" pos="572">
          <p15:clr>
            <a:srgbClr val="F26B43"/>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p:transition>
    <p:fade thruBlk="1"/>
  </p:transition>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2019/4/25</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p:transition>
    <p:fade thruBlk="1"/>
  </p:transition>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4/25/2019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p:transition advClick="0" advTm="8000">
    <p:wipe dir="d"/>
  </p:transition>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4/25/2019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p:txBody>
          <a:bodyPr/>
          <a:lstStyle/>
          <a:p>
            <a:r>
              <a:rPr lang="en-US" dirty="0"/>
              <a:t>Data </a:t>
            </a:r>
            <a:r>
              <a:rPr lang="en-US" dirty="0" smtClean="0"/>
              <a:t>handling in</a:t>
            </a:r>
            <a:r>
              <a:rPr lang="en-US" dirty="0"/>
              <a:t/>
            </a:r>
            <a:br>
              <a:rPr lang="en-US" dirty="0"/>
            </a:br>
            <a:r>
              <a:rPr lang="en-US" dirty="0" smtClean="0"/>
              <a:t>- understanding </a:t>
            </a:r>
            <a:r>
              <a:rPr lang="en-US" dirty="0"/>
              <a:t>delays in networks</a:t>
            </a:r>
            <a:r>
              <a:rPr lang="en-US" dirty="0" smtClean="0"/>
              <a:t/>
            </a:r>
            <a:br>
              <a:rPr lang="en-US" dirty="0" smtClean="0"/>
            </a:br>
            <a:r>
              <a:rPr lang="en-US" dirty="0" smtClean="0"/>
              <a:t>- GNN in SDN</a:t>
            </a:r>
            <a:endParaRPr lang="en-US" dirty="0"/>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smtClean="0"/>
              <a:t>Understanding </a:t>
            </a:r>
            <a:r>
              <a:rPr lang="en-US" sz="2800" dirty="0"/>
              <a:t>delays in networks</a:t>
            </a:r>
            <a:endParaRPr lang="en-US" sz="2800" dirty="0"/>
          </a:p>
        </p:txBody>
      </p:sp>
      <p:sp>
        <p:nvSpPr>
          <p:cNvPr id="4" name="Text Placeholder 3"/>
          <p:cNvSpPr>
            <a:spLocks noGrp="1"/>
          </p:cNvSpPr>
          <p:nvPr>
            <p:ph type="body" sz="quarter" idx="11"/>
          </p:nvPr>
        </p:nvSpPr>
        <p:spPr>
          <a:xfrm>
            <a:off x="732895" y="908720"/>
            <a:ext cx="10943167" cy="4994188"/>
          </a:xfrm>
        </p:spPr>
        <p:txBody>
          <a:bodyPr/>
          <a:lstStyle/>
          <a:p>
            <a:r>
              <a:rPr lang="en-US" dirty="0" smtClean="0"/>
              <a:t>390 provided datasets (always </a:t>
            </a:r>
            <a:r>
              <a:rPr lang="en-US" dirty="0" err="1"/>
              <a:t>rawed</a:t>
            </a:r>
            <a:r>
              <a:rPr lang="en-US" dirty="0" smtClean="0"/>
              <a:t> traffic and delay matrix). </a:t>
            </a:r>
            <a:r>
              <a:rPr lang="en-US" dirty="0"/>
              <a:t>Name: data{Topology}_{Ntotal}_{Nsend}_{rho_{max}}_16000_{TD}.txt</a:t>
            </a:r>
            <a:endParaRPr lang="en-US" dirty="0" smtClean="0"/>
          </a:p>
          <a:p>
            <a:pPr lvl="1"/>
            <a:r>
              <a:rPr lang="en-US" dirty="0" smtClean="0"/>
              <a:t>Routing: 4 datasets with different routing algorithms</a:t>
            </a:r>
          </a:p>
          <a:p>
            <a:pPr lvl="1"/>
            <a:r>
              <a:rPr lang="en-US" dirty="0" smtClean="0"/>
              <a:t>Saturation: 220 datasets on a fixed network (scale-free, 10 nodes), intensity and traffic distribution changes</a:t>
            </a:r>
          </a:p>
          <a:p>
            <a:pPr lvl="2"/>
            <a:r>
              <a:rPr lang="en-US" dirty="0" smtClean="0"/>
              <a:t>Network topology and routing are provided in case of scale-free. </a:t>
            </a:r>
            <a:r>
              <a:rPr lang="en-US" b="1" dirty="0" smtClean="0">
                <a:solidFill>
                  <a:srgbClr val="FF0000"/>
                </a:solidFill>
              </a:rPr>
              <a:t>Not defined if used in input</a:t>
            </a:r>
          </a:p>
          <a:p>
            <a:pPr lvl="1"/>
            <a:r>
              <a:rPr lang="en-US" dirty="0" err="1" smtClean="0"/>
              <a:t>Netsize</a:t>
            </a:r>
            <a:r>
              <a:rPr lang="en-US" dirty="0" smtClean="0"/>
              <a:t>: 3 datasets (5, 10, 15 nodes), fixed distribution, fixed intensity, variable number of nodes</a:t>
            </a:r>
          </a:p>
          <a:p>
            <a:pPr lvl="1"/>
            <a:r>
              <a:rPr lang="en-US" dirty="0" smtClean="0"/>
              <a:t>Topologies: 163 datasets on which </a:t>
            </a:r>
            <a:r>
              <a:rPr lang="en-US" dirty="0"/>
              <a:t>number of nodes and traffic distribution changes</a:t>
            </a:r>
            <a:endParaRPr lang="en-US" dirty="0" smtClean="0"/>
          </a:p>
          <a:p>
            <a:pPr lvl="2"/>
            <a:r>
              <a:rPr lang="en-US" dirty="0" smtClean="0"/>
              <a:t>Star topology: 51 datasets</a:t>
            </a:r>
          </a:p>
          <a:p>
            <a:pPr lvl="2"/>
            <a:r>
              <a:rPr lang="en-US" dirty="0" smtClean="0"/>
              <a:t>Ring topology: 52 datasets</a:t>
            </a:r>
          </a:p>
          <a:p>
            <a:pPr lvl="2"/>
            <a:r>
              <a:rPr lang="en-US" dirty="0" smtClean="0"/>
              <a:t>Scale-free topology: 60 datasets, also topology changes. Routing table and network is provided (as .</a:t>
            </a:r>
            <a:r>
              <a:rPr lang="en-US" dirty="0" err="1" smtClean="0"/>
              <a:t>ned</a:t>
            </a:r>
            <a:r>
              <a:rPr lang="en-US" dirty="0" smtClean="0"/>
              <a:t>)</a:t>
            </a:r>
          </a:p>
          <a:p>
            <a:pPr lvl="1"/>
            <a:r>
              <a:rPr lang="en-US" dirty="0" smtClean="0"/>
              <a:t>No code provided</a:t>
            </a:r>
          </a:p>
          <a:p>
            <a:r>
              <a:rPr lang="en-US" dirty="0" smtClean="0"/>
              <a:t>Not clear if training has been done using only traffic and delay matrices or also with topology (.</a:t>
            </a:r>
            <a:r>
              <a:rPr lang="en-US" dirty="0" err="1" smtClean="0"/>
              <a:t>ned</a:t>
            </a:r>
            <a:r>
              <a:rPr lang="en-US" dirty="0" smtClean="0"/>
              <a:t>) and routing (routing table) as in GNN</a:t>
            </a:r>
          </a:p>
        </p:txBody>
      </p:sp>
    </p:spTree>
    <p:extLst>
      <p:ext uri="{BB962C8B-B14F-4D97-AF65-F5344CB8AC3E}">
        <p14:creationId xmlns:p14="http://schemas.microsoft.com/office/powerpoint/2010/main" val="16852933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a:t>GNN in SDN</a:t>
            </a:r>
            <a:endParaRPr lang="en-US" sz="2800" dirty="0"/>
          </a:p>
        </p:txBody>
      </p:sp>
      <p:sp>
        <p:nvSpPr>
          <p:cNvPr id="4" name="Text Placeholder 3"/>
          <p:cNvSpPr>
            <a:spLocks noGrp="1"/>
          </p:cNvSpPr>
          <p:nvPr>
            <p:ph type="body" sz="quarter" idx="11"/>
          </p:nvPr>
        </p:nvSpPr>
        <p:spPr>
          <a:xfrm>
            <a:off x="730325" y="827530"/>
            <a:ext cx="10943167" cy="5794407"/>
          </a:xfrm>
        </p:spPr>
        <p:txBody>
          <a:bodyPr/>
          <a:lstStyle/>
          <a:p>
            <a:r>
              <a:rPr lang="en-US" sz="1600" dirty="0" smtClean="0"/>
              <a:t>2045 provided datasets for traffic matrix and delay (always </a:t>
            </a:r>
            <a:r>
              <a:rPr lang="en-US" sz="1600" dirty="0" err="1"/>
              <a:t>rawed</a:t>
            </a:r>
            <a:r>
              <a:rPr lang="en-US" sz="1600" dirty="0" smtClean="0"/>
              <a:t> traffic and delay matrix). </a:t>
            </a:r>
            <a:r>
              <a:rPr lang="en-US" sz="1600" dirty="0"/>
              <a:t>Name: </a:t>
            </a:r>
            <a:r>
              <a:rPr lang="en-US" sz="1600" dirty="0"/>
              <a:t>dGlobal_0_&lt;lambda&gt;_&lt;</a:t>
            </a:r>
            <a:r>
              <a:rPr lang="en-US" sz="1600" dirty="0" err="1"/>
              <a:t>routing_file</a:t>
            </a:r>
            <a:r>
              <a:rPr lang="en-US" sz="1600" dirty="0"/>
              <a:t>&gt;.</a:t>
            </a:r>
            <a:r>
              <a:rPr lang="en-US" sz="1600" dirty="0" smtClean="0"/>
              <a:t>txt</a:t>
            </a:r>
          </a:p>
          <a:p>
            <a:r>
              <a:rPr lang="en-US" sz="1600" dirty="0" smtClean="0"/>
              <a:t>Traffic and delay</a:t>
            </a:r>
          </a:p>
          <a:p>
            <a:pPr lvl="1"/>
            <a:r>
              <a:rPr lang="en-US" sz="1400" dirty="0" err="1" smtClean="0"/>
              <a:t>Nsfnet</a:t>
            </a:r>
            <a:r>
              <a:rPr lang="en-US" sz="1400" dirty="0" smtClean="0"/>
              <a:t> (used for train and evaluation): 595</a:t>
            </a:r>
          </a:p>
          <a:p>
            <a:pPr lvl="1"/>
            <a:r>
              <a:rPr lang="en-US" sz="1400" dirty="0" smtClean="0"/>
              <a:t>Geant2 (only for evaluation): 690</a:t>
            </a:r>
          </a:p>
          <a:p>
            <a:pPr lvl="1"/>
            <a:r>
              <a:rPr lang="en-US" sz="1400" dirty="0" smtClean="0"/>
              <a:t>GBN (only for evaluation): 760</a:t>
            </a:r>
          </a:p>
          <a:p>
            <a:r>
              <a:rPr lang="en-US" sz="1600" dirty="0" smtClean="0"/>
              <a:t>For every network they provide in input also the equivalent .</a:t>
            </a:r>
            <a:r>
              <a:rPr lang="en-US" sz="1600" dirty="0" err="1" smtClean="0"/>
              <a:t>ned</a:t>
            </a:r>
            <a:r>
              <a:rPr lang="en-US" sz="1600" dirty="0" smtClean="0"/>
              <a:t> and a routing table</a:t>
            </a:r>
          </a:p>
          <a:p>
            <a:pPr lvl="1"/>
            <a:r>
              <a:rPr lang="en-US" sz="1400" dirty="0"/>
              <a:t>It seems the assumption of having topology and routing in input is </a:t>
            </a:r>
            <a:r>
              <a:rPr lang="en-US" sz="1400" dirty="0" smtClean="0"/>
              <a:t>fair because of their implications to saturation, as long as the model is able to generalize learning with different topologies and routings</a:t>
            </a:r>
            <a:endParaRPr lang="en-US" sz="1400" dirty="0"/>
          </a:p>
          <a:p>
            <a:pPr lvl="1"/>
            <a:r>
              <a:rPr lang="en-US" sz="1400" dirty="0" smtClean="0"/>
              <a:t>Can the routing table be computed online to simplify data by defining the algorithm (if deterministic)?</a:t>
            </a:r>
          </a:p>
          <a:p>
            <a:r>
              <a:rPr lang="en-US" sz="1600" dirty="0" smtClean="0"/>
              <a:t>Code is provided</a:t>
            </a:r>
          </a:p>
          <a:p>
            <a:pPr lvl="1"/>
            <a:r>
              <a:rPr lang="en-US" sz="1400" dirty="0" smtClean="0"/>
              <a:t>At first they put data in </a:t>
            </a:r>
            <a:r>
              <a:rPr lang="en-US" sz="1400" dirty="0" err="1" smtClean="0"/>
              <a:t>tfrecords</a:t>
            </a:r>
            <a:r>
              <a:rPr lang="en-US" sz="1400" dirty="0" smtClean="0"/>
              <a:t> to improve performance</a:t>
            </a:r>
          </a:p>
          <a:p>
            <a:pPr lvl="2"/>
            <a:r>
              <a:rPr lang="en-US" sz="1200" dirty="0" smtClean="0"/>
              <a:t>This part also automatically extracts paths and links given topology and routing</a:t>
            </a:r>
          </a:p>
          <a:p>
            <a:pPr lvl="1"/>
            <a:r>
              <a:rPr lang="en-US" sz="1400" dirty="0" smtClean="0"/>
              <a:t>Message passing phase: extracts </a:t>
            </a:r>
            <a:r>
              <a:rPr lang="en-US" sz="1400" dirty="0" err="1" smtClean="0"/>
              <a:t>path_state</a:t>
            </a:r>
            <a:r>
              <a:rPr lang="en-US" sz="1400" dirty="0" smtClean="0"/>
              <a:t> features from T, D, paths and links</a:t>
            </a:r>
          </a:p>
          <a:p>
            <a:pPr lvl="1"/>
            <a:r>
              <a:rPr lang="en-US" sz="1400" dirty="0" smtClean="0"/>
              <a:t>Readout: training phase learns function relating </a:t>
            </a:r>
            <a:r>
              <a:rPr lang="en-US" sz="1400" dirty="0" err="1" smtClean="0"/>
              <a:t>path_state</a:t>
            </a:r>
            <a:r>
              <a:rPr lang="en-US" sz="1400" dirty="0" smtClean="0"/>
              <a:t> and delay, inference requires </a:t>
            </a:r>
            <a:r>
              <a:rPr lang="en-US" sz="1400" dirty="0" err="1" smtClean="0"/>
              <a:t>path_state</a:t>
            </a:r>
            <a:endParaRPr lang="en-US" sz="1400" dirty="0"/>
          </a:p>
          <a:p>
            <a:pPr lvl="2"/>
            <a:r>
              <a:rPr lang="en-US" sz="1200" dirty="0" smtClean="0"/>
              <a:t>So, also during inference topology and routing are required to convert these data into </a:t>
            </a:r>
            <a:r>
              <a:rPr lang="en-US" sz="1200" dirty="0" err="1" smtClean="0"/>
              <a:t>path_state</a:t>
            </a:r>
            <a:endParaRPr lang="en-US" sz="1200" dirty="0" smtClean="0"/>
          </a:p>
        </p:txBody>
      </p:sp>
    </p:spTree>
    <p:extLst>
      <p:ext uri="{BB962C8B-B14F-4D97-AF65-F5344CB8AC3E}">
        <p14:creationId xmlns:p14="http://schemas.microsoft.com/office/powerpoint/2010/main" val="248378828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smtClean="0"/>
              <a:t>Ns3</a:t>
            </a:r>
            <a:endParaRPr lang="en-US" sz="2800" dirty="0"/>
          </a:p>
        </p:txBody>
      </p:sp>
      <p:sp>
        <p:nvSpPr>
          <p:cNvPr id="4" name="Text Placeholder 3"/>
          <p:cNvSpPr>
            <a:spLocks noGrp="1"/>
          </p:cNvSpPr>
          <p:nvPr>
            <p:ph type="body" sz="quarter" idx="11"/>
          </p:nvPr>
        </p:nvSpPr>
        <p:spPr>
          <a:xfrm>
            <a:off x="732895" y="548680"/>
            <a:ext cx="10943167" cy="6405856"/>
          </a:xfrm>
        </p:spPr>
        <p:txBody>
          <a:bodyPr/>
          <a:lstStyle/>
          <a:p>
            <a:r>
              <a:rPr lang="en-US" dirty="0" smtClean="0"/>
              <a:t>Simulation to obtain</a:t>
            </a:r>
          </a:p>
          <a:p>
            <a:pPr lvl="1"/>
            <a:r>
              <a:rPr lang="en-US" dirty="0" smtClean="0"/>
              <a:t>Network topology: required in case of GNN. Idea: tracing on the events that create nodes and channels</a:t>
            </a:r>
          </a:p>
          <a:p>
            <a:pPr lvl="1"/>
            <a:r>
              <a:rPr lang="en-US" dirty="0" smtClean="0"/>
              <a:t>Routing: </a:t>
            </a:r>
            <a:r>
              <a:rPr lang="en-US" dirty="0"/>
              <a:t>required in case of </a:t>
            </a:r>
            <a:r>
              <a:rPr lang="en-US" dirty="0" smtClean="0"/>
              <a:t>GNN. Idea: tracing on events that implement routing</a:t>
            </a:r>
          </a:p>
          <a:p>
            <a:pPr lvl="1"/>
            <a:r>
              <a:rPr lang="en-US" dirty="0" smtClean="0"/>
              <a:t>Traffic matrix T. Used in form of average real bandwidth (not </a:t>
            </a:r>
            <a:r>
              <a:rPr lang="en-US" dirty="0" err="1" smtClean="0"/>
              <a:t>datarate</a:t>
            </a:r>
            <a:r>
              <a:rPr lang="en-US" dirty="0" smtClean="0"/>
              <a:t>) from node </a:t>
            </a:r>
            <a:r>
              <a:rPr lang="en-US" dirty="0" err="1" smtClean="0"/>
              <a:t>i</a:t>
            </a:r>
            <a:r>
              <a:rPr lang="en-US" dirty="0" smtClean="0"/>
              <a:t> to node j. Idea: tracing on packet send / received events to always sum </a:t>
            </a:r>
          </a:p>
          <a:p>
            <a:pPr lvl="2"/>
            <a:r>
              <a:rPr lang="en-US" dirty="0" smtClean="0"/>
              <a:t>Time that was needed to send the data (final result: </a:t>
            </a:r>
            <a:r>
              <a:rPr lang="en-US" dirty="0" err="1" smtClean="0"/>
              <a:t>total_time</a:t>
            </a:r>
            <a:r>
              <a:rPr lang="en-US" dirty="0" smtClean="0"/>
              <a:t>)</a:t>
            </a:r>
          </a:p>
          <a:p>
            <a:pPr lvl="2"/>
            <a:r>
              <a:rPr lang="en-US" dirty="0" smtClean="0"/>
              <a:t>Amount of data that was sent (final result: </a:t>
            </a:r>
            <a:r>
              <a:rPr lang="en-US" dirty="0" err="1" smtClean="0"/>
              <a:t>total_data</a:t>
            </a:r>
            <a:r>
              <a:rPr lang="en-US" dirty="0" smtClean="0"/>
              <a:t>)</a:t>
            </a:r>
          </a:p>
          <a:p>
            <a:pPr lvl="2"/>
            <a:r>
              <a:rPr lang="en-US" dirty="0" smtClean="0">
                <a:solidFill>
                  <a:srgbClr val="FF0000"/>
                </a:solidFill>
              </a:rPr>
              <a:t>When to do </a:t>
            </a:r>
            <a:r>
              <a:rPr lang="en-US" dirty="0" err="1" smtClean="0">
                <a:solidFill>
                  <a:srgbClr val="FF0000"/>
                </a:solidFill>
              </a:rPr>
              <a:t>total_data</a:t>
            </a:r>
            <a:r>
              <a:rPr lang="en-US" dirty="0" smtClean="0">
                <a:solidFill>
                  <a:srgbClr val="FF0000"/>
                </a:solidFill>
              </a:rPr>
              <a:t>/</a:t>
            </a:r>
            <a:r>
              <a:rPr lang="en-US" dirty="0" err="1" smtClean="0">
                <a:solidFill>
                  <a:srgbClr val="FF0000"/>
                </a:solidFill>
              </a:rPr>
              <a:t>total_time</a:t>
            </a:r>
            <a:r>
              <a:rPr lang="en-US" dirty="0" smtClean="0">
                <a:solidFill>
                  <a:srgbClr val="FF0000"/>
                </a:solidFill>
              </a:rPr>
              <a:t> and store it as the element (</a:t>
            </a:r>
            <a:r>
              <a:rPr lang="en-US" dirty="0" err="1" smtClean="0">
                <a:solidFill>
                  <a:srgbClr val="FF0000"/>
                </a:solidFill>
              </a:rPr>
              <a:t>I,j</a:t>
            </a:r>
            <a:r>
              <a:rPr lang="en-US" dirty="0" smtClean="0">
                <a:solidFill>
                  <a:srgbClr val="FF0000"/>
                </a:solidFill>
              </a:rPr>
              <a:t>) of T?</a:t>
            </a:r>
          </a:p>
          <a:p>
            <a:pPr lvl="2"/>
            <a:r>
              <a:rPr lang="en-US" dirty="0" smtClean="0">
                <a:solidFill>
                  <a:srgbClr val="FF0000"/>
                </a:solidFill>
              </a:rPr>
              <a:t>How to identify a tracing?</a:t>
            </a:r>
          </a:p>
          <a:p>
            <a:pPr lvl="1"/>
            <a:r>
              <a:rPr lang="en-US" dirty="0" smtClean="0"/>
              <a:t>Delay matrix D. Idea: tracing packet send / received events to always sum</a:t>
            </a:r>
          </a:p>
          <a:p>
            <a:pPr lvl="2"/>
            <a:r>
              <a:rPr lang="en-US" dirty="0" smtClean="0"/>
              <a:t>Time needed </a:t>
            </a:r>
            <a:r>
              <a:rPr lang="en-US" dirty="0"/>
              <a:t>(final result: </a:t>
            </a:r>
            <a:r>
              <a:rPr lang="en-US" dirty="0" err="1"/>
              <a:t>total_time</a:t>
            </a:r>
            <a:r>
              <a:rPr lang="en-US" dirty="0" smtClean="0"/>
              <a:t>)</a:t>
            </a:r>
          </a:p>
          <a:p>
            <a:pPr lvl="2"/>
            <a:r>
              <a:rPr lang="en-US" dirty="0" smtClean="0"/>
              <a:t>Number of packets </a:t>
            </a:r>
            <a:r>
              <a:rPr lang="en-US" dirty="0"/>
              <a:t>(final result: </a:t>
            </a:r>
            <a:r>
              <a:rPr lang="en-US" dirty="0" err="1" smtClean="0"/>
              <a:t>total_packets</a:t>
            </a:r>
            <a:r>
              <a:rPr lang="en-US" dirty="0" smtClean="0"/>
              <a:t>)</a:t>
            </a:r>
          </a:p>
          <a:p>
            <a:pPr lvl="2"/>
            <a:r>
              <a:rPr lang="en-US" dirty="0" smtClean="0"/>
              <a:t>Compute delay per packet as </a:t>
            </a:r>
            <a:r>
              <a:rPr lang="en-US" dirty="0" err="1" smtClean="0"/>
              <a:t>total_time</a:t>
            </a:r>
            <a:r>
              <a:rPr lang="en-US" dirty="0" smtClean="0"/>
              <a:t> / </a:t>
            </a:r>
            <a:r>
              <a:rPr lang="en-US" dirty="0" err="1" smtClean="0"/>
              <a:t>total_packets</a:t>
            </a:r>
            <a:endParaRPr lang="en-US" dirty="0" smtClean="0"/>
          </a:p>
          <a:p>
            <a:pPr lvl="2"/>
            <a:r>
              <a:rPr lang="en-US" dirty="0" smtClean="0">
                <a:solidFill>
                  <a:srgbClr val="FF0000"/>
                </a:solidFill>
              </a:rPr>
              <a:t>Same doubts</a:t>
            </a:r>
          </a:p>
          <a:p>
            <a:r>
              <a:rPr lang="en-US" dirty="0" smtClean="0"/>
              <a:t>Simulation must be divided in epochs and periods. One epoch will provide one traffic matrix, the periods in one epoch the average traffics and delays</a:t>
            </a:r>
          </a:p>
          <a:p>
            <a:pPr lvl="1"/>
            <a:r>
              <a:rPr lang="en-US" dirty="0" smtClean="0">
                <a:solidFill>
                  <a:srgbClr val="FF0000"/>
                </a:solidFill>
              </a:rPr>
              <a:t>How to</a:t>
            </a:r>
            <a:endParaRPr lang="en-US" dirty="0">
              <a:solidFill>
                <a:srgbClr val="FF0000"/>
              </a:solidFill>
            </a:endParaRPr>
          </a:p>
        </p:txBody>
      </p:sp>
    </p:spTree>
    <p:extLst>
      <p:ext uri="{BB962C8B-B14F-4D97-AF65-F5344CB8AC3E}">
        <p14:creationId xmlns:p14="http://schemas.microsoft.com/office/powerpoint/2010/main" val="250356357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8_Office 主题">
  <a:themeElements>
    <a:clrScheme name="自定义 1">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BCW2.0">
      <a:majorFont>
        <a:latin typeface="方正兰亭中粗黑_GBK"/>
        <a:ea typeface="方正兰亭中粗黑_GBK"/>
        <a:cs typeface="Arial"/>
      </a:majorFont>
      <a:minorFont>
        <a:latin typeface="Akkurat Pro Light"/>
        <a:ea typeface="方正兰亭细黑_GBK"/>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spDef>
      <a:spPr>
        <a:solidFill>
          <a:schemeClr val="tx2"/>
        </a:solidFill>
      </a:spPr>
      <a:bodyPr wrap="square" lIns="108000" tIns="0" rIns="108000" bIns="0" rtlCol="0" anchor="ctr" anchorCtr="0">
        <a:noAutofit/>
      </a:bodyPr>
      <a:lstStyle>
        <a:defPPr algn="ctr" fontAlgn="base">
          <a:lnSpc>
            <a:spcPct val="120000"/>
          </a:lnSpc>
          <a:spcBef>
            <a:spcPts val="600"/>
          </a:spcBef>
          <a:spcAft>
            <a:spcPct val="0"/>
          </a:spcAft>
          <a:defRPr sz="1600" b="1" dirty="0" smtClean="0">
            <a:solidFill>
              <a:schemeClr val="bg1"/>
            </a:solidFill>
            <a:latin typeface="微软雅黑" panose="020B0503020204020204" pitchFamily="34" charset="-122"/>
            <a:ea typeface="微软雅黑" panose="020B0503020204020204" pitchFamily="34" charset="-122"/>
          </a:defRPr>
        </a:defPPr>
      </a:lstStyle>
    </a:spDef>
    <a:txDef>
      <a:spPr>
        <a:noFill/>
      </a:spPr>
      <a:bodyPr wrap="none" rtlCol="0">
        <a:spAutoFit/>
      </a:bodyPr>
      <a:lstStyle>
        <a:defPPr>
          <a:defRPr sz="14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浅色竖线模板（基于BCW2.0）" id="{DB9D9A3A-D591-4DCA-8B68-A1A24068B379}" vid="{181A3427-4E20-4824-9A8F-41A39665DE97}"/>
    </a:ext>
  </a:extLst>
</a:theme>
</file>

<file path=ppt/theme/theme45.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4.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1.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207288</TotalTime>
  <Words>567</Words>
  <Application>Microsoft Office PowerPoint</Application>
  <PresentationFormat>Widescreen</PresentationFormat>
  <Paragraphs>48</Paragraphs>
  <Slides>4</Slides>
  <Notes>4</Notes>
  <HiddenSlides>0</HiddenSlides>
  <MMClips>0</MMClips>
  <ScaleCrop>false</ScaleCrop>
  <HeadingPairs>
    <vt:vector size="6" baseType="variant">
      <vt:variant>
        <vt:lpstr>Fonts Used</vt:lpstr>
      </vt:variant>
      <vt:variant>
        <vt:i4>17</vt:i4>
      </vt:variant>
      <vt:variant>
        <vt:lpstr>Theme</vt:lpstr>
      </vt:variant>
      <vt:variant>
        <vt:i4>59</vt:i4>
      </vt:variant>
      <vt:variant>
        <vt:lpstr>Slide Titles</vt:lpstr>
      </vt:variant>
      <vt:variant>
        <vt:i4>4</vt:i4>
      </vt:variant>
    </vt:vector>
  </HeadingPairs>
  <TitlesOfParts>
    <vt:vector size="80" baseType="lpstr">
      <vt:lpstr>FrutigerNext LT BlackCn</vt:lpstr>
      <vt:lpstr>FrutigerNext LT Bold</vt:lpstr>
      <vt:lpstr>FrutigerNext LT Light</vt:lpstr>
      <vt:lpstr>FrutigerNext LT Medium</vt:lpstr>
      <vt:lpstr>FrutigerNext LT Regular</vt:lpstr>
      <vt:lpstr>Lucida Grande</vt:lpstr>
      <vt:lpstr>微软雅黑</vt:lpstr>
      <vt:lpstr>ＭＳ Ｐゴシック</vt:lpstr>
      <vt:lpstr>ＭＳ Ｐゴシック</vt:lpstr>
      <vt:lpstr>黑体</vt:lpstr>
      <vt:lpstr>宋体</vt:lpstr>
      <vt:lpstr>华文细黑</vt:lpstr>
      <vt:lpstr>Arial</vt:lpstr>
      <vt:lpstr>Arial Bold</vt:lpstr>
      <vt:lpstr>Calibri</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8_Office 主题</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Data handling in - understanding delays in networks - GNN in SDN</vt:lpstr>
      <vt:lpstr>Understanding delays in networks</vt:lpstr>
      <vt:lpstr>GNN in SDN</vt:lpstr>
      <vt:lpstr>Ns3</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10252</cp:revision>
  <dcterms:created xsi:type="dcterms:W3CDTF">2015-01-15T13:44:33Z</dcterms:created>
  <dcterms:modified xsi:type="dcterms:W3CDTF">2019-04-25T12:57:17Z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1554888432</vt:lpwstr>
  </property>
</Properties>
</file>